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2E98EF-9A19-4CD6-976F-6F31E5A707E9}" type="datetimeFigureOut">
              <a:rPr lang="en-US" smtClean="0"/>
              <a:t>12/29/2018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561BDE-536C-4CA6-83C2-4E2A3026689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IQ" b="1" dirty="0" smtClean="0"/>
              <a:t>انتاج فاكهة(العملي)</a:t>
            </a:r>
            <a:r>
              <a:rPr lang="en-US" dirty="0"/>
              <a:t/>
            </a:r>
            <a:br>
              <a:rPr lang="en-US" dirty="0"/>
            </a:br>
            <a:r>
              <a:rPr lang="ar-IQ" sz="4000" b="1" dirty="0">
                <a:solidFill>
                  <a:prstClr val="black"/>
                </a:solidFill>
              </a:rPr>
              <a:t>المرحلة الرابعة / بستنة وهندسة </a:t>
            </a:r>
            <a:r>
              <a:rPr lang="ar-IQ" sz="4000" b="1" dirty="0" smtClean="0">
                <a:solidFill>
                  <a:prstClr val="black"/>
                </a:solidFill>
              </a:rPr>
              <a:t>حدائق</a:t>
            </a:r>
            <a:br>
              <a:rPr lang="ar-IQ" sz="4000" b="1" dirty="0" smtClean="0">
                <a:solidFill>
                  <a:prstClr val="black"/>
                </a:solidFill>
              </a:rPr>
            </a:b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287072" cy="3629464"/>
          </a:xfrm>
        </p:spPr>
        <p:txBody>
          <a:bodyPr>
            <a:normAutofit/>
          </a:bodyPr>
          <a:lstStyle/>
          <a:p>
            <a:pPr algn="ctr"/>
            <a:endParaRPr lang="ar-IQ" sz="4000" b="1" dirty="0" smtClean="0">
              <a:solidFill>
                <a:prstClr val="black"/>
              </a:solidFill>
              <a:ea typeface="+mj-ea"/>
              <a:cs typeface="Times New Roman"/>
            </a:endParaRPr>
          </a:p>
          <a:p>
            <a:pPr algn="ctr"/>
            <a:r>
              <a:rPr lang="ar-IQ" sz="5800" dirty="0" smtClean="0"/>
              <a:t>انشاء بساتين </a:t>
            </a:r>
            <a:r>
              <a:rPr lang="ar-SA" sz="5800" dirty="0" smtClean="0"/>
              <a:t>الفاكهة</a:t>
            </a:r>
            <a:endParaRPr lang="ar-IQ" sz="5800" b="1" dirty="0">
              <a:solidFill>
                <a:prstClr val="black"/>
              </a:solidFill>
              <a:ea typeface="+mj-ea"/>
              <a:cs typeface="Times New Roman"/>
            </a:endParaRPr>
          </a:p>
          <a:p>
            <a:pPr algn="ctr"/>
            <a:r>
              <a:rPr lang="ar-IQ" sz="4000" b="1" dirty="0" smtClean="0">
                <a:solidFill>
                  <a:prstClr val="black"/>
                </a:solidFill>
                <a:ea typeface="+mj-ea"/>
                <a:cs typeface="Times New Roman"/>
              </a:rPr>
              <a:t>د</a:t>
            </a:r>
            <a:r>
              <a:rPr lang="ar-IQ" sz="4000" b="1" dirty="0">
                <a:solidFill>
                  <a:prstClr val="black"/>
                </a:solidFill>
                <a:ea typeface="+mj-ea"/>
                <a:cs typeface="Times New Roman"/>
              </a:rPr>
              <a:t>. وسن فوزي فاضل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66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تجنب اختيار المواقع المكشوفة للرياح الشديد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919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وجود طرق زراعية في الموقع وعلى مقربة منه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151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. </a:t>
            </a:r>
            <a:r>
              <a:rPr lang="ar-IQ" sz="40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ان يكون الموقع قريب من مراكز التجمعات البشرية مما يسهل عملية التسويق والحصول على العمالة الضرورية لتشغيل المشروع</a:t>
            </a:r>
            <a:endParaRPr lang="en-US" sz="40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59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IQ" dirty="0"/>
              <a:t>انشاء بساتين الفاكهة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. </a:t>
            </a:r>
            <a:r>
              <a:rPr lang="ar-IQ" sz="4400" dirty="0"/>
              <a:t>اختيار موقع البستان: يجب اختيار موقع البستان بدقة وعناية كبيرة ويعود السبب في ذلك لان الموقع يعتبر من اهم العوامل المحددة لنجاح او فشل مشروع الفاكهة </a:t>
            </a:r>
            <a:r>
              <a:rPr lang="ar-IQ" sz="4400" dirty="0" err="1"/>
              <a:t>وبناءا</a:t>
            </a:r>
            <a:r>
              <a:rPr lang="ar-IQ" sz="4400" dirty="0"/>
              <a:t> عليه يجب الاخذ بنظر الاعتبار عند اختيار موقع البستان الامور التالية: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8235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dirty="0"/>
              <a:t>. </a:t>
            </a:r>
            <a:r>
              <a:rPr lang="ar-IQ" sz="6000" dirty="0"/>
              <a:t>توفر مصادر كافية للمياه في الموقع وهذه المصادر قد تكون مياه الامطار او السدود او الانهار والجداول او الابار الارتوازية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915361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5400" dirty="0"/>
              <a:t>ان تكون ارض البستان عميقة (90) سم على الاقل وخالية من الطبقات الصخرية او الصماء التي لا تسمح بنفاذ الماء والجذور خلاله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36052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. </a:t>
            </a:r>
            <a:r>
              <a:rPr lang="ar-IQ" sz="4800" dirty="0"/>
              <a:t>ان تمتاز بانحدار خفيف يسمح بانسياب الهواء البارد خارج حدودها خاصة في الربيع مما يقلل من اضرار الرياح الباردة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97980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sz="6600" dirty="0"/>
              <a:t>يجب تجنب الاراضي شديدة الانحدار لما يترتب عليه من صعوبة الحرث والعناية بالمحصول</a:t>
            </a:r>
            <a:r>
              <a:rPr lang="ar-IQ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950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IQ" sz="4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ان تكون تربة الموقع خالية من الملوحة او النسب العالية من </a:t>
            </a:r>
            <a:r>
              <a:rPr lang="ar-IQ" sz="4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كاربونات</a:t>
            </a:r>
            <a:r>
              <a:rPr lang="ar-IQ" sz="4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الكالسيوم </a:t>
            </a:r>
            <a:endParaRPr lang="en-US" sz="4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IQ" sz="4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تحمل عالي للملوحة – زيتون ، نخيل</a:t>
            </a:r>
            <a:endParaRPr lang="en-US" sz="4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IQ" sz="4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تحمل متوسط  - رمان ، تين</a:t>
            </a:r>
            <a:endParaRPr lang="en-US" sz="4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r" rtl="1"/>
            <a:r>
              <a:rPr lang="ar-IQ" sz="4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قليل التحمل – </a:t>
            </a:r>
            <a:r>
              <a:rPr lang="ar-IQ" sz="4400" dirty="0" err="1">
                <a:latin typeface="Simplified Arabic" panose="02020603050405020304" pitchFamily="18" charset="-78"/>
                <a:cs typeface="Simplified Arabic" panose="02020603050405020304" pitchFamily="18" charset="-78"/>
              </a:rPr>
              <a:t>حسليات</a:t>
            </a:r>
            <a:endParaRPr lang="en-US" sz="4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86066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ان تكون تربة الموقع خالية من الاعشاب المعمرة مثل النجيل ( ينافس النبات على الغذاء والرطوبة وجذور بعض النجيليات تفرز مركبات سامة قد تضر بجذور نباتات الفاكهة)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893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ان لا تكون ارض الموقع مزروعة بمحصول البطاطا </a:t>
            </a:r>
            <a:r>
              <a:rPr lang="ar-IQ" dirty="0" err="1"/>
              <a:t>والطماطا</a:t>
            </a:r>
            <a:r>
              <a:rPr lang="ar-IQ" dirty="0"/>
              <a:t> وفي هذه الحالة تزرع </a:t>
            </a:r>
            <a:r>
              <a:rPr lang="ar-IQ" dirty="0" err="1"/>
              <a:t>باحد</a:t>
            </a:r>
            <a:r>
              <a:rPr lang="ar-IQ" dirty="0"/>
              <a:t> المحاصيل الحقلية القمح والشعير قبل زراعتها </a:t>
            </a:r>
            <a:r>
              <a:rPr lang="ar-IQ" dirty="0" err="1"/>
              <a:t>باشجار</a:t>
            </a:r>
            <a:r>
              <a:rPr lang="ar-IQ" dirty="0"/>
              <a:t> الفاكهة وذلك بسبب وجود مرض مشترك ما بين محاصيل العائلة الباذنجانية والفاكهة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335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257</Words>
  <Application>Microsoft Office PowerPoint</Application>
  <PresentationFormat>عرض على الشاشة (3:4)‏</PresentationFormat>
  <Paragraphs>19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تدفق</vt:lpstr>
      <vt:lpstr>انتاج فاكهة(العملي) المرحلة الرابعة / بستنة وهندسة حدائق </vt:lpstr>
      <vt:lpstr>انشاء بساتين الفاكهة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الفاكهة مستديمة الخضرة  (العملي) المرحلة الرابعة / بستنة وهندسة حدائق م. الاولى</dc:title>
  <dc:creator>DELL</dc:creator>
  <cp:lastModifiedBy>DELL</cp:lastModifiedBy>
  <cp:revision>19</cp:revision>
  <dcterms:created xsi:type="dcterms:W3CDTF">2018-12-28T09:16:32Z</dcterms:created>
  <dcterms:modified xsi:type="dcterms:W3CDTF">2018-12-29T08:16:58Z</dcterms:modified>
</cp:coreProperties>
</file>